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9" r:id="rId5"/>
    <p:sldId id="259" r:id="rId6"/>
    <p:sldId id="260" r:id="rId7"/>
    <p:sldId id="271" r:id="rId8"/>
    <p:sldId id="273" r:id="rId9"/>
    <p:sldId id="261" r:id="rId10"/>
    <p:sldId id="274" r:id="rId11"/>
    <p:sldId id="270" r:id="rId12"/>
    <p:sldId id="264" r:id="rId13"/>
    <p:sldId id="263" r:id="rId14"/>
    <p:sldId id="265" r:id="rId15"/>
    <p:sldId id="26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12" autoAdjust="0"/>
    <p:restoredTop sz="94660"/>
  </p:normalViewPr>
  <p:slideViewPr>
    <p:cSldViewPr snapToGrid="0">
      <p:cViewPr varScale="1">
        <p:scale>
          <a:sx n="68" d="100"/>
          <a:sy n="68" d="100"/>
        </p:scale>
        <p:origin x="51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2.png>
</file>

<file path=ppt/media/image3.png>
</file>

<file path=ppt/media/image4.png>
</file>

<file path=ppt/media/image5.png>
</file>

<file path=ppt/media/image6.jpg>
</file>

<file path=ppt/media/image7.png>
</file>

<file path=ppt/media/image8.jp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43E2E-84DA-4F79-93EB-8C2AB7FB66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88032A-38A7-474E-9145-34465C2DF9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56E6635-38F6-4346-9031-733D47E1F735}"/>
              </a:ext>
            </a:extLst>
          </p:cNvPr>
          <p:cNvSpPr>
            <a:spLocks noGrp="1"/>
          </p:cNvSpPr>
          <p:nvPr>
            <p:ph type="dt" sz="half" idx="10"/>
          </p:nvPr>
        </p:nvSpPr>
        <p:spPr/>
        <p:txBody>
          <a:bodyPr/>
          <a:lstStyle/>
          <a:p>
            <a:fld id="{8E828696-7F5F-43E6-8F52-492976C8D4FA}" type="datetimeFigureOut">
              <a:rPr lang="en-US" smtClean="0"/>
              <a:t>6/26/2020</a:t>
            </a:fld>
            <a:endParaRPr lang="en-US" dirty="0"/>
          </a:p>
        </p:txBody>
      </p:sp>
      <p:sp>
        <p:nvSpPr>
          <p:cNvPr id="5" name="Footer Placeholder 4">
            <a:extLst>
              <a:ext uri="{FF2B5EF4-FFF2-40B4-BE49-F238E27FC236}">
                <a16:creationId xmlns:a16="http://schemas.microsoft.com/office/drawing/2014/main" id="{3AE195C0-673A-41B1-9BB8-576708EE2F2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D27839-4015-4775-A279-71FBB88293FF}"/>
              </a:ext>
            </a:extLst>
          </p:cNvPr>
          <p:cNvSpPr>
            <a:spLocks noGrp="1"/>
          </p:cNvSpPr>
          <p:nvPr>
            <p:ph type="sldNum" sz="quarter" idx="12"/>
          </p:nvPr>
        </p:nvSpPr>
        <p:spPr/>
        <p:txBody>
          <a:bodyPr/>
          <a:lstStyle/>
          <a:p>
            <a:fld id="{306EC196-E314-4648-A746-088AF2EFD9EE}" type="slidenum">
              <a:rPr lang="en-US" smtClean="0"/>
              <a:t>‹#›</a:t>
            </a:fld>
            <a:endParaRPr lang="en-US" dirty="0"/>
          </a:p>
        </p:txBody>
      </p:sp>
    </p:spTree>
    <p:extLst>
      <p:ext uri="{BB962C8B-B14F-4D97-AF65-F5344CB8AC3E}">
        <p14:creationId xmlns:p14="http://schemas.microsoft.com/office/powerpoint/2010/main" val="41314309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1C461-FE28-40A4-BEF5-F627CC1F3F7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30E3ACF-2232-4EF8-8ABA-3E2CA1D8FE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C6C962-55FF-41A1-A125-6C59C73F125D}"/>
              </a:ext>
            </a:extLst>
          </p:cNvPr>
          <p:cNvSpPr>
            <a:spLocks noGrp="1"/>
          </p:cNvSpPr>
          <p:nvPr>
            <p:ph type="dt" sz="half" idx="10"/>
          </p:nvPr>
        </p:nvSpPr>
        <p:spPr/>
        <p:txBody>
          <a:bodyPr/>
          <a:lstStyle/>
          <a:p>
            <a:fld id="{8E828696-7F5F-43E6-8F52-492976C8D4FA}" type="datetimeFigureOut">
              <a:rPr lang="en-US" smtClean="0"/>
              <a:t>6/26/2020</a:t>
            </a:fld>
            <a:endParaRPr lang="en-US" dirty="0"/>
          </a:p>
        </p:txBody>
      </p:sp>
      <p:sp>
        <p:nvSpPr>
          <p:cNvPr id="5" name="Footer Placeholder 4">
            <a:extLst>
              <a:ext uri="{FF2B5EF4-FFF2-40B4-BE49-F238E27FC236}">
                <a16:creationId xmlns:a16="http://schemas.microsoft.com/office/drawing/2014/main" id="{3326A48F-304A-4F31-9330-28D8ECF3A44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4B11B8-63E8-49CE-8CE1-03C04D0068C3}"/>
              </a:ext>
            </a:extLst>
          </p:cNvPr>
          <p:cNvSpPr>
            <a:spLocks noGrp="1"/>
          </p:cNvSpPr>
          <p:nvPr>
            <p:ph type="sldNum" sz="quarter" idx="12"/>
          </p:nvPr>
        </p:nvSpPr>
        <p:spPr/>
        <p:txBody>
          <a:bodyPr/>
          <a:lstStyle/>
          <a:p>
            <a:fld id="{306EC196-E314-4648-A746-088AF2EFD9EE}" type="slidenum">
              <a:rPr lang="en-US" smtClean="0"/>
              <a:t>‹#›</a:t>
            </a:fld>
            <a:endParaRPr lang="en-US" dirty="0"/>
          </a:p>
        </p:txBody>
      </p:sp>
    </p:spTree>
    <p:extLst>
      <p:ext uri="{BB962C8B-B14F-4D97-AF65-F5344CB8AC3E}">
        <p14:creationId xmlns:p14="http://schemas.microsoft.com/office/powerpoint/2010/main" val="2629872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ED575B-6393-4E97-A83D-CEA09328B6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3B3A955-BFFE-4CAA-8A9A-3090ACCEC9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5F336E-433C-45D5-90D0-C7B5F2511CE1}"/>
              </a:ext>
            </a:extLst>
          </p:cNvPr>
          <p:cNvSpPr>
            <a:spLocks noGrp="1"/>
          </p:cNvSpPr>
          <p:nvPr>
            <p:ph type="dt" sz="half" idx="10"/>
          </p:nvPr>
        </p:nvSpPr>
        <p:spPr/>
        <p:txBody>
          <a:bodyPr/>
          <a:lstStyle/>
          <a:p>
            <a:fld id="{8E828696-7F5F-43E6-8F52-492976C8D4FA}" type="datetimeFigureOut">
              <a:rPr lang="en-US" smtClean="0"/>
              <a:t>6/26/2020</a:t>
            </a:fld>
            <a:endParaRPr lang="en-US" dirty="0"/>
          </a:p>
        </p:txBody>
      </p:sp>
      <p:sp>
        <p:nvSpPr>
          <p:cNvPr id="5" name="Footer Placeholder 4">
            <a:extLst>
              <a:ext uri="{FF2B5EF4-FFF2-40B4-BE49-F238E27FC236}">
                <a16:creationId xmlns:a16="http://schemas.microsoft.com/office/drawing/2014/main" id="{D0F2AE89-9366-4819-9DA8-69773CE16EF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BD5C470-FF1C-420A-AC33-1AAB701303F4}"/>
              </a:ext>
            </a:extLst>
          </p:cNvPr>
          <p:cNvSpPr>
            <a:spLocks noGrp="1"/>
          </p:cNvSpPr>
          <p:nvPr>
            <p:ph type="sldNum" sz="quarter" idx="12"/>
          </p:nvPr>
        </p:nvSpPr>
        <p:spPr/>
        <p:txBody>
          <a:bodyPr/>
          <a:lstStyle/>
          <a:p>
            <a:fld id="{306EC196-E314-4648-A746-088AF2EFD9EE}" type="slidenum">
              <a:rPr lang="en-US" smtClean="0"/>
              <a:t>‹#›</a:t>
            </a:fld>
            <a:endParaRPr lang="en-US" dirty="0"/>
          </a:p>
        </p:txBody>
      </p:sp>
    </p:spTree>
    <p:extLst>
      <p:ext uri="{BB962C8B-B14F-4D97-AF65-F5344CB8AC3E}">
        <p14:creationId xmlns:p14="http://schemas.microsoft.com/office/powerpoint/2010/main" val="121138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D5B4-F657-4CD8-9927-0F1B077F84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493A74-0F2B-4C5F-AD2A-98FA4774EAC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D83A11-318A-49B4-B995-5CAF60A11551}"/>
              </a:ext>
            </a:extLst>
          </p:cNvPr>
          <p:cNvSpPr>
            <a:spLocks noGrp="1"/>
          </p:cNvSpPr>
          <p:nvPr>
            <p:ph type="dt" sz="half" idx="10"/>
          </p:nvPr>
        </p:nvSpPr>
        <p:spPr/>
        <p:txBody>
          <a:bodyPr/>
          <a:lstStyle/>
          <a:p>
            <a:fld id="{8E828696-7F5F-43E6-8F52-492976C8D4FA}" type="datetimeFigureOut">
              <a:rPr lang="en-US" smtClean="0"/>
              <a:t>6/26/2020</a:t>
            </a:fld>
            <a:endParaRPr lang="en-US" dirty="0"/>
          </a:p>
        </p:txBody>
      </p:sp>
      <p:sp>
        <p:nvSpPr>
          <p:cNvPr id="5" name="Footer Placeholder 4">
            <a:extLst>
              <a:ext uri="{FF2B5EF4-FFF2-40B4-BE49-F238E27FC236}">
                <a16:creationId xmlns:a16="http://schemas.microsoft.com/office/drawing/2014/main" id="{1AB23705-1E7D-4A32-9DA8-50819C547E9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C8F8665-9325-4FC8-9D41-5CE1DDD00064}"/>
              </a:ext>
            </a:extLst>
          </p:cNvPr>
          <p:cNvSpPr>
            <a:spLocks noGrp="1"/>
          </p:cNvSpPr>
          <p:nvPr>
            <p:ph type="sldNum" sz="quarter" idx="12"/>
          </p:nvPr>
        </p:nvSpPr>
        <p:spPr/>
        <p:txBody>
          <a:bodyPr/>
          <a:lstStyle/>
          <a:p>
            <a:fld id="{306EC196-E314-4648-A746-088AF2EFD9EE}" type="slidenum">
              <a:rPr lang="en-US" smtClean="0"/>
              <a:t>‹#›</a:t>
            </a:fld>
            <a:endParaRPr lang="en-US" dirty="0"/>
          </a:p>
        </p:txBody>
      </p:sp>
    </p:spTree>
    <p:extLst>
      <p:ext uri="{BB962C8B-B14F-4D97-AF65-F5344CB8AC3E}">
        <p14:creationId xmlns:p14="http://schemas.microsoft.com/office/powerpoint/2010/main" val="232174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101A1-ED4C-4C22-ABBE-99CCBE478C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99A80F1-2FEB-4704-AF44-694D30C75A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3D6580-61C1-4C1A-A508-AF2755D08660}"/>
              </a:ext>
            </a:extLst>
          </p:cNvPr>
          <p:cNvSpPr>
            <a:spLocks noGrp="1"/>
          </p:cNvSpPr>
          <p:nvPr>
            <p:ph type="dt" sz="half" idx="10"/>
          </p:nvPr>
        </p:nvSpPr>
        <p:spPr/>
        <p:txBody>
          <a:bodyPr/>
          <a:lstStyle/>
          <a:p>
            <a:fld id="{8E828696-7F5F-43E6-8F52-492976C8D4FA}" type="datetimeFigureOut">
              <a:rPr lang="en-US" smtClean="0"/>
              <a:t>6/26/2020</a:t>
            </a:fld>
            <a:endParaRPr lang="en-US" dirty="0"/>
          </a:p>
        </p:txBody>
      </p:sp>
      <p:sp>
        <p:nvSpPr>
          <p:cNvPr id="5" name="Footer Placeholder 4">
            <a:extLst>
              <a:ext uri="{FF2B5EF4-FFF2-40B4-BE49-F238E27FC236}">
                <a16:creationId xmlns:a16="http://schemas.microsoft.com/office/drawing/2014/main" id="{F89C6A4B-E6E6-4216-B920-843503E651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596F639-1902-4A4E-A5F4-1D3E8C6793B5}"/>
              </a:ext>
            </a:extLst>
          </p:cNvPr>
          <p:cNvSpPr>
            <a:spLocks noGrp="1"/>
          </p:cNvSpPr>
          <p:nvPr>
            <p:ph type="sldNum" sz="quarter" idx="12"/>
          </p:nvPr>
        </p:nvSpPr>
        <p:spPr/>
        <p:txBody>
          <a:bodyPr/>
          <a:lstStyle/>
          <a:p>
            <a:fld id="{306EC196-E314-4648-A746-088AF2EFD9EE}" type="slidenum">
              <a:rPr lang="en-US" smtClean="0"/>
              <a:t>‹#›</a:t>
            </a:fld>
            <a:endParaRPr lang="en-US" dirty="0"/>
          </a:p>
        </p:txBody>
      </p:sp>
    </p:spTree>
    <p:extLst>
      <p:ext uri="{BB962C8B-B14F-4D97-AF65-F5344CB8AC3E}">
        <p14:creationId xmlns:p14="http://schemas.microsoft.com/office/powerpoint/2010/main" val="4657226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693CF-E726-42A1-B497-997B62854B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24C060-248B-4013-B44A-AA0621143C3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895CD5E-ACB3-4F4E-ADCE-9E0868FDD5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7D21550-F570-4DE0-A25A-351EC6D23BA0}"/>
              </a:ext>
            </a:extLst>
          </p:cNvPr>
          <p:cNvSpPr>
            <a:spLocks noGrp="1"/>
          </p:cNvSpPr>
          <p:nvPr>
            <p:ph type="dt" sz="half" idx="10"/>
          </p:nvPr>
        </p:nvSpPr>
        <p:spPr/>
        <p:txBody>
          <a:bodyPr/>
          <a:lstStyle/>
          <a:p>
            <a:fld id="{8E828696-7F5F-43E6-8F52-492976C8D4FA}" type="datetimeFigureOut">
              <a:rPr lang="en-US" smtClean="0"/>
              <a:t>6/26/2020</a:t>
            </a:fld>
            <a:endParaRPr lang="en-US" dirty="0"/>
          </a:p>
        </p:txBody>
      </p:sp>
      <p:sp>
        <p:nvSpPr>
          <p:cNvPr id="6" name="Footer Placeholder 5">
            <a:extLst>
              <a:ext uri="{FF2B5EF4-FFF2-40B4-BE49-F238E27FC236}">
                <a16:creationId xmlns:a16="http://schemas.microsoft.com/office/drawing/2014/main" id="{1F018659-9924-41F0-95EB-A084A286B34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3C2A3DE-FA03-48A1-906E-FC557805D1F8}"/>
              </a:ext>
            </a:extLst>
          </p:cNvPr>
          <p:cNvSpPr>
            <a:spLocks noGrp="1"/>
          </p:cNvSpPr>
          <p:nvPr>
            <p:ph type="sldNum" sz="quarter" idx="12"/>
          </p:nvPr>
        </p:nvSpPr>
        <p:spPr/>
        <p:txBody>
          <a:bodyPr/>
          <a:lstStyle/>
          <a:p>
            <a:fld id="{306EC196-E314-4648-A746-088AF2EFD9EE}" type="slidenum">
              <a:rPr lang="en-US" smtClean="0"/>
              <a:t>‹#›</a:t>
            </a:fld>
            <a:endParaRPr lang="en-US" dirty="0"/>
          </a:p>
        </p:txBody>
      </p:sp>
    </p:spTree>
    <p:extLst>
      <p:ext uri="{BB962C8B-B14F-4D97-AF65-F5344CB8AC3E}">
        <p14:creationId xmlns:p14="http://schemas.microsoft.com/office/powerpoint/2010/main" val="3125676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344D1-B183-43C2-9025-A7C5A704AC8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2EDA44-2595-4598-91D3-7B8065C050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5B1F5E-AD30-4BA9-8B46-9B68AB46754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25AE9E-5046-4482-ADB2-36E6DEC1B6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F5752D-B1CE-469C-B37C-8B4492ECFF2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409A34-AD6D-4F8A-AC2D-6348AAE9EF9D}"/>
              </a:ext>
            </a:extLst>
          </p:cNvPr>
          <p:cNvSpPr>
            <a:spLocks noGrp="1"/>
          </p:cNvSpPr>
          <p:nvPr>
            <p:ph type="dt" sz="half" idx="10"/>
          </p:nvPr>
        </p:nvSpPr>
        <p:spPr/>
        <p:txBody>
          <a:bodyPr/>
          <a:lstStyle/>
          <a:p>
            <a:fld id="{8E828696-7F5F-43E6-8F52-492976C8D4FA}" type="datetimeFigureOut">
              <a:rPr lang="en-US" smtClean="0"/>
              <a:t>6/26/2020</a:t>
            </a:fld>
            <a:endParaRPr lang="en-US" dirty="0"/>
          </a:p>
        </p:txBody>
      </p:sp>
      <p:sp>
        <p:nvSpPr>
          <p:cNvPr id="8" name="Footer Placeholder 7">
            <a:extLst>
              <a:ext uri="{FF2B5EF4-FFF2-40B4-BE49-F238E27FC236}">
                <a16:creationId xmlns:a16="http://schemas.microsoft.com/office/drawing/2014/main" id="{26F77190-888B-4CDF-83F9-52456625AFC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25C1DE0-E8ED-4DE4-86A1-91174FE079C9}"/>
              </a:ext>
            </a:extLst>
          </p:cNvPr>
          <p:cNvSpPr>
            <a:spLocks noGrp="1"/>
          </p:cNvSpPr>
          <p:nvPr>
            <p:ph type="sldNum" sz="quarter" idx="12"/>
          </p:nvPr>
        </p:nvSpPr>
        <p:spPr/>
        <p:txBody>
          <a:bodyPr/>
          <a:lstStyle/>
          <a:p>
            <a:fld id="{306EC196-E314-4648-A746-088AF2EFD9EE}" type="slidenum">
              <a:rPr lang="en-US" smtClean="0"/>
              <a:t>‹#›</a:t>
            </a:fld>
            <a:endParaRPr lang="en-US" dirty="0"/>
          </a:p>
        </p:txBody>
      </p:sp>
    </p:spTree>
    <p:extLst>
      <p:ext uri="{BB962C8B-B14F-4D97-AF65-F5344CB8AC3E}">
        <p14:creationId xmlns:p14="http://schemas.microsoft.com/office/powerpoint/2010/main" val="13020232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35320-6238-4E45-BEE6-9ABE9888CB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30EC8DC-E626-4F2D-8427-96E886FBC307}"/>
              </a:ext>
            </a:extLst>
          </p:cNvPr>
          <p:cNvSpPr>
            <a:spLocks noGrp="1"/>
          </p:cNvSpPr>
          <p:nvPr>
            <p:ph type="dt" sz="half" idx="10"/>
          </p:nvPr>
        </p:nvSpPr>
        <p:spPr/>
        <p:txBody>
          <a:bodyPr/>
          <a:lstStyle/>
          <a:p>
            <a:fld id="{8E828696-7F5F-43E6-8F52-492976C8D4FA}" type="datetimeFigureOut">
              <a:rPr lang="en-US" smtClean="0"/>
              <a:t>6/26/2020</a:t>
            </a:fld>
            <a:endParaRPr lang="en-US" dirty="0"/>
          </a:p>
        </p:txBody>
      </p:sp>
      <p:sp>
        <p:nvSpPr>
          <p:cNvPr id="4" name="Footer Placeholder 3">
            <a:extLst>
              <a:ext uri="{FF2B5EF4-FFF2-40B4-BE49-F238E27FC236}">
                <a16:creationId xmlns:a16="http://schemas.microsoft.com/office/drawing/2014/main" id="{03F4D69D-1911-488A-88EC-20D641201D7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73F7814-4225-485F-86B2-B565066F2FD7}"/>
              </a:ext>
            </a:extLst>
          </p:cNvPr>
          <p:cNvSpPr>
            <a:spLocks noGrp="1"/>
          </p:cNvSpPr>
          <p:nvPr>
            <p:ph type="sldNum" sz="quarter" idx="12"/>
          </p:nvPr>
        </p:nvSpPr>
        <p:spPr/>
        <p:txBody>
          <a:bodyPr/>
          <a:lstStyle/>
          <a:p>
            <a:fld id="{306EC196-E314-4648-A746-088AF2EFD9EE}" type="slidenum">
              <a:rPr lang="en-US" smtClean="0"/>
              <a:t>‹#›</a:t>
            </a:fld>
            <a:endParaRPr lang="en-US" dirty="0"/>
          </a:p>
        </p:txBody>
      </p:sp>
    </p:spTree>
    <p:extLst>
      <p:ext uri="{BB962C8B-B14F-4D97-AF65-F5344CB8AC3E}">
        <p14:creationId xmlns:p14="http://schemas.microsoft.com/office/powerpoint/2010/main" val="16138814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CA74BA-BDF1-4AAC-9AD1-1701E7C1143D}"/>
              </a:ext>
            </a:extLst>
          </p:cNvPr>
          <p:cNvSpPr>
            <a:spLocks noGrp="1"/>
          </p:cNvSpPr>
          <p:nvPr>
            <p:ph type="dt" sz="half" idx="10"/>
          </p:nvPr>
        </p:nvSpPr>
        <p:spPr/>
        <p:txBody>
          <a:bodyPr/>
          <a:lstStyle/>
          <a:p>
            <a:fld id="{8E828696-7F5F-43E6-8F52-492976C8D4FA}" type="datetimeFigureOut">
              <a:rPr lang="en-US" smtClean="0"/>
              <a:t>6/26/2020</a:t>
            </a:fld>
            <a:endParaRPr lang="en-US" dirty="0"/>
          </a:p>
        </p:txBody>
      </p:sp>
      <p:sp>
        <p:nvSpPr>
          <p:cNvPr id="3" name="Footer Placeholder 2">
            <a:extLst>
              <a:ext uri="{FF2B5EF4-FFF2-40B4-BE49-F238E27FC236}">
                <a16:creationId xmlns:a16="http://schemas.microsoft.com/office/drawing/2014/main" id="{F37A523A-D352-44DF-97EA-F5A37C9F50F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FD05BED-3155-4BE5-A940-A1A21D536B75}"/>
              </a:ext>
            </a:extLst>
          </p:cNvPr>
          <p:cNvSpPr>
            <a:spLocks noGrp="1"/>
          </p:cNvSpPr>
          <p:nvPr>
            <p:ph type="sldNum" sz="quarter" idx="12"/>
          </p:nvPr>
        </p:nvSpPr>
        <p:spPr/>
        <p:txBody>
          <a:bodyPr/>
          <a:lstStyle/>
          <a:p>
            <a:fld id="{306EC196-E314-4648-A746-088AF2EFD9EE}" type="slidenum">
              <a:rPr lang="en-US" smtClean="0"/>
              <a:t>‹#›</a:t>
            </a:fld>
            <a:endParaRPr lang="en-US" dirty="0"/>
          </a:p>
        </p:txBody>
      </p:sp>
    </p:spTree>
    <p:extLst>
      <p:ext uri="{BB962C8B-B14F-4D97-AF65-F5344CB8AC3E}">
        <p14:creationId xmlns:p14="http://schemas.microsoft.com/office/powerpoint/2010/main" val="3267636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9BEDD-2415-4354-98F4-654288916C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D06A9B8-C246-4076-8737-8669D9CCE3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17C5B12-3AC2-4A90-9B2D-3AC7040984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7A52D4-EBE5-429C-846E-30C0C694DFCE}"/>
              </a:ext>
            </a:extLst>
          </p:cNvPr>
          <p:cNvSpPr>
            <a:spLocks noGrp="1"/>
          </p:cNvSpPr>
          <p:nvPr>
            <p:ph type="dt" sz="half" idx="10"/>
          </p:nvPr>
        </p:nvSpPr>
        <p:spPr/>
        <p:txBody>
          <a:bodyPr/>
          <a:lstStyle/>
          <a:p>
            <a:fld id="{8E828696-7F5F-43E6-8F52-492976C8D4FA}" type="datetimeFigureOut">
              <a:rPr lang="en-US" smtClean="0"/>
              <a:t>6/26/2020</a:t>
            </a:fld>
            <a:endParaRPr lang="en-US" dirty="0"/>
          </a:p>
        </p:txBody>
      </p:sp>
      <p:sp>
        <p:nvSpPr>
          <p:cNvPr id="6" name="Footer Placeholder 5">
            <a:extLst>
              <a:ext uri="{FF2B5EF4-FFF2-40B4-BE49-F238E27FC236}">
                <a16:creationId xmlns:a16="http://schemas.microsoft.com/office/drawing/2014/main" id="{49534C9F-CD23-40D4-A223-E30DACC5E4D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7032AF9-41AA-410A-A2A5-46E59EB40B54}"/>
              </a:ext>
            </a:extLst>
          </p:cNvPr>
          <p:cNvSpPr>
            <a:spLocks noGrp="1"/>
          </p:cNvSpPr>
          <p:nvPr>
            <p:ph type="sldNum" sz="quarter" idx="12"/>
          </p:nvPr>
        </p:nvSpPr>
        <p:spPr/>
        <p:txBody>
          <a:bodyPr/>
          <a:lstStyle/>
          <a:p>
            <a:fld id="{306EC196-E314-4648-A746-088AF2EFD9EE}" type="slidenum">
              <a:rPr lang="en-US" smtClean="0"/>
              <a:t>‹#›</a:t>
            </a:fld>
            <a:endParaRPr lang="en-US" dirty="0"/>
          </a:p>
        </p:txBody>
      </p:sp>
    </p:spTree>
    <p:extLst>
      <p:ext uri="{BB962C8B-B14F-4D97-AF65-F5344CB8AC3E}">
        <p14:creationId xmlns:p14="http://schemas.microsoft.com/office/powerpoint/2010/main" val="551668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A680D-68DE-488B-B266-661F4B160C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5935AB-7F2C-40F5-8515-39B751F13C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07CA467-4998-4126-87E5-DC7AB2FA46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A3B862-5FA8-4B4C-8715-2E51C24ADC7B}"/>
              </a:ext>
            </a:extLst>
          </p:cNvPr>
          <p:cNvSpPr>
            <a:spLocks noGrp="1"/>
          </p:cNvSpPr>
          <p:nvPr>
            <p:ph type="dt" sz="half" idx="10"/>
          </p:nvPr>
        </p:nvSpPr>
        <p:spPr/>
        <p:txBody>
          <a:bodyPr/>
          <a:lstStyle/>
          <a:p>
            <a:fld id="{8E828696-7F5F-43E6-8F52-492976C8D4FA}" type="datetimeFigureOut">
              <a:rPr lang="en-US" smtClean="0"/>
              <a:t>6/26/2020</a:t>
            </a:fld>
            <a:endParaRPr lang="en-US" dirty="0"/>
          </a:p>
        </p:txBody>
      </p:sp>
      <p:sp>
        <p:nvSpPr>
          <p:cNvPr id="6" name="Footer Placeholder 5">
            <a:extLst>
              <a:ext uri="{FF2B5EF4-FFF2-40B4-BE49-F238E27FC236}">
                <a16:creationId xmlns:a16="http://schemas.microsoft.com/office/drawing/2014/main" id="{80A10376-DC41-4600-8B02-30F8EC88E57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D463C52-27D8-44FD-A9D6-ED17F3506000}"/>
              </a:ext>
            </a:extLst>
          </p:cNvPr>
          <p:cNvSpPr>
            <a:spLocks noGrp="1"/>
          </p:cNvSpPr>
          <p:nvPr>
            <p:ph type="sldNum" sz="quarter" idx="12"/>
          </p:nvPr>
        </p:nvSpPr>
        <p:spPr/>
        <p:txBody>
          <a:bodyPr/>
          <a:lstStyle/>
          <a:p>
            <a:fld id="{306EC196-E314-4648-A746-088AF2EFD9EE}" type="slidenum">
              <a:rPr lang="en-US" smtClean="0"/>
              <a:t>‹#›</a:t>
            </a:fld>
            <a:endParaRPr lang="en-US" dirty="0"/>
          </a:p>
        </p:txBody>
      </p:sp>
    </p:spTree>
    <p:extLst>
      <p:ext uri="{BB962C8B-B14F-4D97-AF65-F5344CB8AC3E}">
        <p14:creationId xmlns:p14="http://schemas.microsoft.com/office/powerpoint/2010/main" val="13575187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AF64CD-5790-41E9-AC53-1B59E9209C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E868061-4EDA-40D7-88E1-14487156AF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9A5451-A38B-4B32-BD4A-8AFA26F89F5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828696-7F5F-43E6-8F52-492976C8D4FA}" type="datetimeFigureOut">
              <a:rPr lang="en-US" smtClean="0"/>
              <a:t>6/26/2020</a:t>
            </a:fld>
            <a:endParaRPr lang="en-US" dirty="0"/>
          </a:p>
        </p:txBody>
      </p:sp>
      <p:sp>
        <p:nvSpPr>
          <p:cNvPr id="5" name="Footer Placeholder 4">
            <a:extLst>
              <a:ext uri="{FF2B5EF4-FFF2-40B4-BE49-F238E27FC236}">
                <a16:creationId xmlns:a16="http://schemas.microsoft.com/office/drawing/2014/main" id="{D459434A-9F41-413D-9BC6-CD9AA80941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D5C0E39-19A9-41E2-9A2A-E8D6B5C520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6EC196-E314-4648-A746-088AF2EFD9EE}" type="slidenum">
              <a:rPr lang="en-US" smtClean="0"/>
              <a:t>‹#›</a:t>
            </a:fld>
            <a:endParaRPr lang="en-US" dirty="0"/>
          </a:p>
        </p:txBody>
      </p:sp>
    </p:spTree>
    <p:extLst>
      <p:ext uri="{BB962C8B-B14F-4D97-AF65-F5344CB8AC3E}">
        <p14:creationId xmlns:p14="http://schemas.microsoft.com/office/powerpoint/2010/main" val="3153614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FD4BF-0C33-457D-81FB-AE0DDFDBA9B5}"/>
              </a:ext>
            </a:extLst>
          </p:cNvPr>
          <p:cNvSpPr>
            <a:spLocks noGrp="1"/>
          </p:cNvSpPr>
          <p:nvPr>
            <p:ph type="ctrTitle"/>
          </p:nvPr>
        </p:nvSpPr>
        <p:spPr>
          <a:xfrm>
            <a:off x="262759" y="2172816"/>
            <a:ext cx="11666481" cy="1458310"/>
          </a:xfrm>
        </p:spPr>
        <p:txBody>
          <a:bodyPr>
            <a:noAutofit/>
          </a:bodyPr>
          <a:lstStyle/>
          <a:p>
            <a:r>
              <a:rPr lang="en-US" sz="4800" b="1" dirty="0">
                <a:latin typeface="Arial" panose="020B0604020202020204" pitchFamily="34" charset="0"/>
                <a:cs typeface="Arial" panose="020B0604020202020204" pitchFamily="34" charset="0"/>
              </a:rPr>
              <a:t>Real Time Face Detection and Recognition in OpenCV with Python</a:t>
            </a:r>
          </a:p>
        </p:txBody>
      </p:sp>
      <p:sp>
        <p:nvSpPr>
          <p:cNvPr id="3" name="Subtitle 2">
            <a:extLst>
              <a:ext uri="{FF2B5EF4-FFF2-40B4-BE49-F238E27FC236}">
                <a16:creationId xmlns:a16="http://schemas.microsoft.com/office/drawing/2014/main" id="{347930D6-E215-4F1F-A1EE-5BB87109ED9E}"/>
              </a:ext>
            </a:extLst>
          </p:cNvPr>
          <p:cNvSpPr>
            <a:spLocks noGrp="1"/>
          </p:cNvSpPr>
          <p:nvPr>
            <p:ph type="subTitle" idx="1"/>
          </p:nvPr>
        </p:nvSpPr>
        <p:spPr>
          <a:xfrm>
            <a:off x="1528399" y="4445156"/>
            <a:ext cx="8686800" cy="2017465"/>
          </a:xfrm>
        </p:spPr>
        <p:txBody>
          <a:bodyPr>
            <a:normAutofit/>
          </a:bodyPr>
          <a:lstStyle/>
          <a:p>
            <a:r>
              <a:rPr lang="en-US" sz="3600" u="sng" dirty="0">
                <a:solidFill>
                  <a:schemeClr val="accent1">
                    <a:lumMod val="75000"/>
                  </a:schemeClr>
                </a:solidFill>
                <a:latin typeface="Arial" panose="020B0604020202020204" pitchFamily="34" charset="0"/>
                <a:cs typeface="Arial" panose="020B0604020202020204" pitchFamily="34" charset="0"/>
              </a:rPr>
              <a:t>Presented by </a:t>
            </a:r>
          </a:p>
          <a:p>
            <a:r>
              <a:rPr lang="en-US" sz="3600" dirty="0">
                <a:solidFill>
                  <a:schemeClr val="accent1">
                    <a:lumMod val="75000"/>
                  </a:schemeClr>
                </a:solidFill>
                <a:latin typeface="Arial" panose="020B0604020202020204" pitchFamily="34" charset="0"/>
                <a:cs typeface="Arial" panose="020B0604020202020204" pitchFamily="34" charset="0"/>
              </a:rPr>
              <a:t>Mohammed Golam Sarwer Rakib</a:t>
            </a:r>
          </a:p>
        </p:txBody>
      </p:sp>
    </p:spTree>
    <p:extLst>
      <p:ext uri="{BB962C8B-B14F-4D97-AF65-F5344CB8AC3E}">
        <p14:creationId xmlns:p14="http://schemas.microsoft.com/office/powerpoint/2010/main" val="30064942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9298E-BBF4-4C20-8E25-CB76CBDEEDFE}"/>
              </a:ext>
            </a:extLst>
          </p:cNvPr>
          <p:cNvSpPr>
            <a:spLocks noGrp="1"/>
          </p:cNvSpPr>
          <p:nvPr>
            <p:ph type="title"/>
          </p:nvPr>
        </p:nvSpPr>
        <p:spPr>
          <a:xfrm>
            <a:off x="241955" y="289711"/>
            <a:ext cx="10515600" cy="1325563"/>
          </a:xfrm>
        </p:spPr>
        <p:txBody>
          <a:bodyPr/>
          <a:lstStyle/>
          <a:p>
            <a:r>
              <a:rPr lang="en-US" dirty="0">
                <a:latin typeface="Arial" panose="020B0604020202020204" pitchFamily="34" charset="0"/>
                <a:cs typeface="Arial" panose="020B0604020202020204" pitchFamily="34" charset="0"/>
              </a:rPr>
              <a:t>Result Cont.</a:t>
            </a:r>
          </a:p>
        </p:txBody>
      </p:sp>
      <p:sp>
        <p:nvSpPr>
          <p:cNvPr id="3" name="Content Placeholder 2">
            <a:extLst>
              <a:ext uri="{FF2B5EF4-FFF2-40B4-BE49-F238E27FC236}">
                <a16:creationId xmlns:a16="http://schemas.microsoft.com/office/drawing/2014/main" id="{70B332FF-D7B4-422B-982B-148343FD900A}"/>
              </a:ext>
            </a:extLst>
          </p:cNvPr>
          <p:cNvSpPr>
            <a:spLocks noGrp="1"/>
          </p:cNvSpPr>
          <p:nvPr>
            <p:ph idx="1"/>
          </p:nvPr>
        </p:nvSpPr>
        <p:spPr>
          <a:xfrm>
            <a:off x="241955" y="1797076"/>
            <a:ext cx="5319859" cy="4351338"/>
          </a:xfrm>
        </p:spPr>
        <p:txBody>
          <a:bodyPr/>
          <a:lstStyle/>
          <a:p>
            <a:pPr marL="0" indent="0">
              <a:buNone/>
            </a:pPr>
            <a:r>
              <a:rPr lang="en-US" b="1" dirty="0"/>
              <a:t>Face Recognition</a:t>
            </a:r>
          </a:p>
          <a:p>
            <a:pPr marL="0" indent="0">
              <a:buNone/>
            </a:pPr>
            <a:endParaRPr lang="en-US" b="1" dirty="0"/>
          </a:p>
          <a:p>
            <a:pPr lvl="1"/>
            <a:r>
              <a:rPr lang="en-US" dirty="0"/>
              <a:t>Training dataset </a:t>
            </a:r>
          </a:p>
          <a:p>
            <a:pPr lvl="1"/>
            <a:r>
              <a:rPr lang="en-US" dirty="0"/>
              <a:t>Using haar cascade classifier</a:t>
            </a:r>
          </a:p>
          <a:p>
            <a:pPr lvl="1"/>
            <a:r>
              <a:rPr lang="en-US" dirty="0"/>
              <a:t>LBPH Recognizer</a:t>
            </a:r>
          </a:p>
          <a:p>
            <a:pPr lvl="1"/>
            <a:r>
              <a:rPr lang="en-US" dirty="0"/>
              <a:t>Face’s are recognized</a:t>
            </a:r>
          </a:p>
        </p:txBody>
      </p:sp>
      <p:pic>
        <p:nvPicPr>
          <p:cNvPr id="7" name="Picture 6" descr="A person wearing a hat&#10;&#10;Description automatically generated">
            <a:extLst>
              <a:ext uri="{FF2B5EF4-FFF2-40B4-BE49-F238E27FC236}">
                <a16:creationId xmlns:a16="http://schemas.microsoft.com/office/drawing/2014/main" id="{2E961071-8C9C-4411-8903-27F8E02FAE1E}"/>
              </a:ext>
            </a:extLst>
          </p:cNvPr>
          <p:cNvPicPr>
            <a:picLocks noChangeAspect="1"/>
          </p:cNvPicPr>
          <p:nvPr/>
        </p:nvPicPr>
        <p:blipFill rotWithShape="1">
          <a:blip r:embed="rId2">
            <a:extLst>
              <a:ext uri="{28A0092B-C50C-407E-A947-70E740481C1C}">
                <a14:useLocalDpi xmlns:a14="http://schemas.microsoft.com/office/drawing/2010/main" val="0"/>
              </a:ext>
            </a:extLst>
          </a:blip>
          <a:srcRect l="1003" t="6994" r="2887" b="7397"/>
          <a:stretch/>
        </p:blipFill>
        <p:spPr>
          <a:xfrm>
            <a:off x="6630187" y="455627"/>
            <a:ext cx="4678835" cy="2521432"/>
          </a:xfrm>
          <a:prstGeom prst="rect">
            <a:avLst/>
          </a:prstGeom>
        </p:spPr>
      </p:pic>
      <p:pic>
        <p:nvPicPr>
          <p:cNvPr id="8" name="Picture 7">
            <a:extLst>
              <a:ext uri="{FF2B5EF4-FFF2-40B4-BE49-F238E27FC236}">
                <a16:creationId xmlns:a16="http://schemas.microsoft.com/office/drawing/2014/main" id="{170358D9-4E73-4AFD-AD2A-382BF32BF6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7707" y="3292200"/>
            <a:ext cx="5691316" cy="3445204"/>
          </a:xfrm>
          <a:prstGeom prst="rect">
            <a:avLst/>
          </a:prstGeom>
        </p:spPr>
      </p:pic>
    </p:spTree>
    <p:extLst>
      <p:ext uri="{BB962C8B-B14F-4D97-AF65-F5344CB8AC3E}">
        <p14:creationId xmlns:p14="http://schemas.microsoft.com/office/powerpoint/2010/main" val="5544699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9298E-BBF4-4C20-8E25-CB76CBDEEDFE}"/>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APPLICATIONS</a:t>
            </a:r>
          </a:p>
        </p:txBody>
      </p:sp>
      <p:sp>
        <p:nvSpPr>
          <p:cNvPr id="3" name="Content Placeholder 2">
            <a:extLst>
              <a:ext uri="{FF2B5EF4-FFF2-40B4-BE49-F238E27FC236}">
                <a16:creationId xmlns:a16="http://schemas.microsoft.com/office/drawing/2014/main" id="{70B332FF-D7B4-422B-982B-148343FD900A}"/>
              </a:ext>
            </a:extLst>
          </p:cNvPr>
          <p:cNvSpPr>
            <a:spLocks noGrp="1"/>
          </p:cNvSpPr>
          <p:nvPr>
            <p:ph idx="1"/>
          </p:nvPr>
        </p:nvSpPr>
        <p:spPr/>
        <p:txBody>
          <a:bodyPr>
            <a:normAutofit/>
          </a:bodyPr>
          <a:lstStyle/>
          <a:p>
            <a:r>
              <a:rPr lang="en-US" dirty="0"/>
              <a:t>video surveillances</a:t>
            </a:r>
          </a:p>
          <a:p>
            <a:r>
              <a:rPr lang="en-US" dirty="0"/>
              <a:t>security features. mobile phones and laptops for user recognition, face passwords.</a:t>
            </a:r>
          </a:p>
          <a:p>
            <a:r>
              <a:rPr lang="en-US" dirty="0"/>
              <a:t>smart attendance integrated with the payroll</a:t>
            </a:r>
          </a:p>
          <a:p>
            <a:r>
              <a:rPr lang="en-US" dirty="0"/>
              <a:t>it is used in the ATM. </a:t>
            </a:r>
          </a:p>
          <a:p>
            <a:r>
              <a:rPr lang="en-US" dirty="0"/>
              <a:t>Software’s like Picasa, Snapchat.</a:t>
            </a:r>
          </a:p>
          <a:p>
            <a:r>
              <a:rPr lang="en-US" dirty="0"/>
              <a:t>Companies like Facebook, Instagram.</a:t>
            </a:r>
          </a:p>
          <a:p>
            <a:r>
              <a:rPr lang="en-US" dirty="0"/>
              <a:t>Gaming field. Example - Xbox games.  </a:t>
            </a:r>
          </a:p>
          <a:p>
            <a:endParaRPr lang="en-US" dirty="0"/>
          </a:p>
        </p:txBody>
      </p:sp>
    </p:spTree>
    <p:extLst>
      <p:ext uri="{BB962C8B-B14F-4D97-AF65-F5344CB8AC3E}">
        <p14:creationId xmlns:p14="http://schemas.microsoft.com/office/powerpoint/2010/main" val="19305034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E1201-F84D-49FD-ABD4-BEF1459E577D}"/>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Conclusion</a:t>
            </a:r>
          </a:p>
        </p:txBody>
      </p:sp>
      <p:sp>
        <p:nvSpPr>
          <p:cNvPr id="3" name="Content Placeholder 2">
            <a:extLst>
              <a:ext uri="{FF2B5EF4-FFF2-40B4-BE49-F238E27FC236}">
                <a16:creationId xmlns:a16="http://schemas.microsoft.com/office/drawing/2014/main" id="{2F2BC99E-E491-4E79-93A5-E5A2B7F91195}"/>
              </a:ext>
            </a:extLst>
          </p:cNvPr>
          <p:cNvSpPr>
            <a:spLocks noGrp="1"/>
          </p:cNvSpPr>
          <p:nvPr>
            <p:ph idx="1"/>
          </p:nvPr>
        </p:nvSpPr>
        <p:spPr/>
        <p:txBody>
          <a:bodyPr>
            <a:normAutofit lnSpcReduction="10000"/>
          </a:bodyPr>
          <a:lstStyle/>
          <a:p>
            <a:r>
              <a:rPr lang="en-US" dirty="0"/>
              <a:t>In the last 20 years, facial recognition technology has come a long way. </a:t>
            </a:r>
          </a:p>
          <a:p>
            <a:r>
              <a:rPr lang="en-US" dirty="0"/>
              <a:t>Today can check identity information automatically with regard to safe transactions, tracking, security purposes and buildings access control. </a:t>
            </a:r>
          </a:p>
          <a:p>
            <a:r>
              <a:rPr lang="en-US" dirty="0"/>
              <a:t>Such systems normally work in controlled environments and algorithms of recognition may manipulate environmental constraints to achieve high accuracy of recognition. </a:t>
            </a:r>
          </a:p>
          <a:p>
            <a:r>
              <a:rPr lang="en-US" dirty="0"/>
              <a:t>Yet face-recognition technologies of next generation will be commonly used in smart settings where computers and machines are more like supportive helpers</a:t>
            </a:r>
          </a:p>
        </p:txBody>
      </p:sp>
    </p:spTree>
    <p:extLst>
      <p:ext uri="{BB962C8B-B14F-4D97-AF65-F5344CB8AC3E}">
        <p14:creationId xmlns:p14="http://schemas.microsoft.com/office/powerpoint/2010/main" val="195281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2221D-F263-4DCA-A892-3C23D21062F4}"/>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Future work</a:t>
            </a:r>
          </a:p>
        </p:txBody>
      </p:sp>
      <p:sp>
        <p:nvSpPr>
          <p:cNvPr id="3" name="Content Placeholder 2">
            <a:extLst>
              <a:ext uri="{FF2B5EF4-FFF2-40B4-BE49-F238E27FC236}">
                <a16:creationId xmlns:a16="http://schemas.microsoft.com/office/drawing/2014/main" id="{30EAEE57-B416-4F4F-963A-64D3A4E40DD6}"/>
              </a:ext>
            </a:extLst>
          </p:cNvPr>
          <p:cNvSpPr>
            <a:spLocks noGrp="1"/>
          </p:cNvSpPr>
          <p:nvPr>
            <p:ph idx="1"/>
          </p:nvPr>
        </p:nvSpPr>
        <p:spPr/>
        <p:txBody>
          <a:bodyPr>
            <a:normAutofit/>
          </a:bodyPr>
          <a:lstStyle/>
          <a:p>
            <a:r>
              <a:rPr lang="en-US" dirty="0"/>
              <a:t>It could be introduced in cabs to detect sleepiness of drives to reduce accident </a:t>
            </a:r>
          </a:p>
          <a:p>
            <a:r>
              <a:rPr lang="en-US" dirty="0"/>
              <a:t>In finding the lost kids, adults can come back to home.</a:t>
            </a:r>
          </a:p>
          <a:p>
            <a:r>
              <a:rPr lang="en-US" dirty="0"/>
              <a:t>It can be used at various metro station or an airport station to reduce the crime rate. </a:t>
            </a:r>
          </a:p>
        </p:txBody>
      </p:sp>
    </p:spTree>
    <p:extLst>
      <p:ext uri="{BB962C8B-B14F-4D97-AF65-F5344CB8AC3E}">
        <p14:creationId xmlns:p14="http://schemas.microsoft.com/office/powerpoint/2010/main" val="459564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FC60C-9357-462D-91CD-93D0006905FC}"/>
              </a:ext>
            </a:extLst>
          </p:cNvPr>
          <p:cNvSpPr>
            <a:spLocks noGrp="1"/>
          </p:cNvSpPr>
          <p:nvPr>
            <p:ph type="title"/>
          </p:nvPr>
        </p:nvSpPr>
        <p:spPr>
          <a:xfrm>
            <a:off x="838200" y="365125"/>
            <a:ext cx="10515600" cy="1325563"/>
          </a:xfrm>
        </p:spPr>
        <p:txBody>
          <a:bodyPr/>
          <a:lstStyle/>
          <a:p>
            <a:r>
              <a:rPr lang="en-US" dirty="0">
                <a:latin typeface="Arial" panose="020B0604020202020204" pitchFamily="34" charset="0"/>
                <a:cs typeface="Arial" panose="020B0604020202020204" pitchFamily="34" charset="0"/>
              </a:rPr>
              <a:t>Reference</a:t>
            </a:r>
          </a:p>
        </p:txBody>
      </p:sp>
      <p:sp>
        <p:nvSpPr>
          <p:cNvPr id="3" name="Content Placeholder 2">
            <a:extLst>
              <a:ext uri="{FF2B5EF4-FFF2-40B4-BE49-F238E27FC236}">
                <a16:creationId xmlns:a16="http://schemas.microsoft.com/office/drawing/2014/main" id="{227B2ECC-E1D3-4B17-94CE-E115B7515C27}"/>
              </a:ext>
            </a:extLst>
          </p:cNvPr>
          <p:cNvSpPr>
            <a:spLocks noGrp="1"/>
          </p:cNvSpPr>
          <p:nvPr>
            <p:ph idx="1"/>
          </p:nvPr>
        </p:nvSpPr>
        <p:spPr>
          <a:xfrm>
            <a:off x="680720" y="1513840"/>
            <a:ext cx="11338560" cy="5222240"/>
          </a:xfrm>
        </p:spPr>
        <p:txBody>
          <a:bodyPr>
            <a:normAutofit fontScale="85000" lnSpcReduction="20000"/>
          </a:bodyPr>
          <a:lstStyle/>
          <a:p>
            <a:r>
              <a:rPr lang="en-US" dirty="0"/>
              <a:t>[1] Learning OpenCV –Computer Vision with the OpenCV Library O’Reilly Publication.</a:t>
            </a:r>
          </a:p>
          <a:p>
            <a:r>
              <a:rPr lang="en-US" dirty="0"/>
              <a:t>[2] Learning OpenCV: Computer Vision with OpenCV Library, Kindle Edition.Gary Bradsk1 and AndrianKehlar</a:t>
            </a:r>
          </a:p>
          <a:p>
            <a:r>
              <a:rPr lang="en-US" dirty="0"/>
              <a:t>[3] M.A. Turk and A.P. Pentland, “Face Recognition Using Eigenfaces”, IEEE Conf. on Computer Vision and Pattern Recognition, pp. 586-591, 1991.</a:t>
            </a:r>
          </a:p>
          <a:p>
            <a:r>
              <a:rPr lang="en-US" dirty="0"/>
              <a:t>[4] “KyungnamKim” Face Recognition using Principle Component Analysis”</a:t>
            </a:r>
          </a:p>
          <a:p>
            <a:r>
              <a:rPr lang="en-US" dirty="0"/>
              <a:t>[5] Codacus: https://youtu.be/1Jz24sVsLE4</a:t>
            </a:r>
          </a:p>
          <a:p>
            <a:r>
              <a:rPr lang="en-US" dirty="0"/>
              <a:t>[6] G B Huang, H Lee, E L. Miller, “Learning hierarchical representation for Face verification with convolution deep belief networks[C]”,Proceedings of International Conference on Computer Vision and Pattern Recognition,pp.223-226,2012.</a:t>
            </a:r>
          </a:p>
          <a:p>
            <a:r>
              <a:rPr lang="en-US" dirty="0"/>
              <a:t>[7] Computer Vision Papers, http://www.cvpapers.com</a:t>
            </a:r>
          </a:p>
          <a:p>
            <a:r>
              <a:rPr lang="en-US" dirty="0"/>
              <a:t>[8] Learning OpenCV: Computer Vision with the OpenCV Library 1</a:t>
            </a:r>
            <a:r>
              <a:rPr lang="en-US" baseline="30000" dirty="0"/>
              <a:t>st</a:t>
            </a:r>
            <a:r>
              <a:rPr lang="en-US" dirty="0"/>
              <a:t> Edition, Kindle Edition</a:t>
            </a:r>
          </a:p>
          <a:p>
            <a:r>
              <a:rPr lang="en-US" dirty="0"/>
              <a:t>[9] OpenCV Homepage http://opencv.willowgarage.com</a:t>
            </a:r>
          </a:p>
          <a:p>
            <a:r>
              <a:rPr lang="en-US" dirty="0"/>
              <a:t>[10] Recognition Homepage http://www.face-rec.org/algorithms.</a:t>
            </a:r>
          </a:p>
        </p:txBody>
      </p:sp>
    </p:spTree>
    <p:extLst>
      <p:ext uri="{BB962C8B-B14F-4D97-AF65-F5344CB8AC3E}">
        <p14:creationId xmlns:p14="http://schemas.microsoft.com/office/powerpoint/2010/main" val="2716984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food&#10;&#10;Description automatically generated">
            <a:extLst>
              <a:ext uri="{FF2B5EF4-FFF2-40B4-BE49-F238E27FC236}">
                <a16:creationId xmlns:a16="http://schemas.microsoft.com/office/drawing/2014/main" id="{C31521CA-10C7-4843-9B75-FF5108B385A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60880" y="1405231"/>
            <a:ext cx="9236959" cy="4962550"/>
          </a:xfrm>
        </p:spPr>
      </p:pic>
    </p:spTree>
    <p:extLst>
      <p:ext uri="{BB962C8B-B14F-4D97-AF65-F5344CB8AC3E}">
        <p14:creationId xmlns:p14="http://schemas.microsoft.com/office/powerpoint/2010/main" val="2276363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B564C-9549-47D8-9B3B-F9EF52BB2926}"/>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Content</a:t>
            </a:r>
          </a:p>
        </p:txBody>
      </p:sp>
      <p:sp>
        <p:nvSpPr>
          <p:cNvPr id="3" name="Content Placeholder 2">
            <a:extLst>
              <a:ext uri="{FF2B5EF4-FFF2-40B4-BE49-F238E27FC236}">
                <a16:creationId xmlns:a16="http://schemas.microsoft.com/office/drawing/2014/main" id="{116FE3A2-F123-48BA-810B-6DCC0F3DADAE}"/>
              </a:ext>
            </a:extLst>
          </p:cNvPr>
          <p:cNvSpPr>
            <a:spLocks noGrp="1"/>
          </p:cNvSpPr>
          <p:nvPr>
            <p:ph idx="1"/>
          </p:nvPr>
        </p:nvSpPr>
        <p:spPr>
          <a:xfrm>
            <a:off x="2223940" y="1690688"/>
            <a:ext cx="5468332" cy="4681832"/>
          </a:xfrm>
        </p:spPr>
        <p:txBody>
          <a:bodyPr>
            <a:normAutofit lnSpcReduction="10000"/>
          </a:bodyPr>
          <a:lstStyle/>
          <a:p>
            <a:r>
              <a:rPr lang="en-US" sz="3200" dirty="0">
                <a:latin typeface="Arial" panose="020B0604020202020204" pitchFamily="34" charset="0"/>
                <a:cs typeface="Arial" panose="020B0604020202020204" pitchFamily="34" charset="0"/>
              </a:rPr>
              <a:t>Introduction</a:t>
            </a:r>
          </a:p>
          <a:p>
            <a:r>
              <a:rPr lang="en-US" sz="3200" dirty="0">
                <a:latin typeface="Arial" panose="020B0604020202020204" pitchFamily="34" charset="0"/>
                <a:cs typeface="Arial" panose="020B0604020202020204" pitchFamily="34" charset="0"/>
              </a:rPr>
              <a:t>Literature Review</a:t>
            </a:r>
          </a:p>
          <a:p>
            <a:r>
              <a:rPr lang="en-US" sz="3200" dirty="0">
                <a:latin typeface="Arial" panose="020B0604020202020204" pitchFamily="34" charset="0"/>
                <a:cs typeface="Arial" panose="020B0604020202020204" pitchFamily="34" charset="0"/>
              </a:rPr>
              <a:t>Objectives</a:t>
            </a:r>
          </a:p>
          <a:p>
            <a:r>
              <a:rPr lang="en-US" sz="3200" dirty="0">
                <a:latin typeface="Arial" panose="020B0604020202020204" pitchFamily="34" charset="0"/>
                <a:cs typeface="Arial" panose="020B0604020202020204" pitchFamily="34" charset="0"/>
              </a:rPr>
              <a:t>Methodology</a:t>
            </a:r>
          </a:p>
          <a:p>
            <a:r>
              <a:rPr lang="en-US" sz="3200" dirty="0">
                <a:latin typeface="Arial" panose="020B0604020202020204" pitchFamily="34" charset="0"/>
                <a:cs typeface="Arial" panose="020B0604020202020204" pitchFamily="34" charset="0"/>
              </a:rPr>
              <a:t>Result</a:t>
            </a:r>
          </a:p>
          <a:p>
            <a:r>
              <a:rPr lang="en-US" sz="3200" dirty="0">
                <a:latin typeface="Arial" panose="020B0604020202020204" pitchFamily="34" charset="0"/>
                <a:cs typeface="Arial" panose="020B0604020202020204" pitchFamily="34" charset="0"/>
              </a:rPr>
              <a:t>Application</a:t>
            </a:r>
          </a:p>
          <a:p>
            <a:r>
              <a:rPr lang="en-US" sz="3200" dirty="0">
                <a:latin typeface="Arial" panose="020B0604020202020204" pitchFamily="34" charset="0"/>
                <a:cs typeface="Arial" panose="020B0604020202020204" pitchFamily="34" charset="0"/>
              </a:rPr>
              <a:t>Future work</a:t>
            </a:r>
          </a:p>
          <a:p>
            <a:r>
              <a:rPr lang="en-US" sz="3200" dirty="0">
                <a:latin typeface="Arial" panose="020B0604020202020204" pitchFamily="34" charset="0"/>
                <a:cs typeface="Arial" panose="020B0604020202020204" pitchFamily="34" charset="0"/>
              </a:rPr>
              <a:t>Conclusion</a:t>
            </a:r>
          </a:p>
          <a:p>
            <a:r>
              <a:rPr lang="en-US" sz="3200" dirty="0">
                <a:latin typeface="Arial" panose="020B0604020202020204" pitchFamily="34" charset="0"/>
                <a:cs typeface="Arial" panose="020B0604020202020204" pitchFamily="34" charset="0"/>
              </a:rPr>
              <a:t>Reference</a:t>
            </a:r>
          </a:p>
          <a:p>
            <a:pPr marL="0" indent="0">
              <a:buNone/>
            </a:pPr>
            <a:endParaRPr lang="en-US" dirty="0"/>
          </a:p>
        </p:txBody>
      </p:sp>
    </p:spTree>
    <p:extLst>
      <p:ext uri="{BB962C8B-B14F-4D97-AF65-F5344CB8AC3E}">
        <p14:creationId xmlns:p14="http://schemas.microsoft.com/office/powerpoint/2010/main" val="36539859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62730-3257-4DEB-AC2A-3FF82CDF1A25}"/>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Introduction</a:t>
            </a:r>
          </a:p>
        </p:txBody>
      </p:sp>
      <p:sp>
        <p:nvSpPr>
          <p:cNvPr id="3" name="Content Placeholder 2">
            <a:extLst>
              <a:ext uri="{FF2B5EF4-FFF2-40B4-BE49-F238E27FC236}">
                <a16:creationId xmlns:a16="http://schemas.microsoft.com/office/drawing/2014/main" id="{0F58924F-CDCA-47CB-BFE7-418F89760B76}"/>
              </a:ext>
            </a:extLst>
          </p:cNvPr>
          <p:cNvSpPr>
            <a:spLocks noGrp="1"/>
          </p:cNvSpPr>
          <p:nvPr>
            <p:ph idx="1"/>
          </p:nvPr>
        </p:nvSpPr>
        <p:spPr>
          <a:xfrm>
            <a:off x="650449" y="1395167"/>
            <a:ext cx="10703351" cy="4781796"/>
          </a:xfrm>
        </p:spPr>
        <p:txBody>
          <a:bodyPr>
            <a:normAutofit/>
          </a:bodyPr>
          <a:lstStyle/>
          <a:p>
            <a:r>
              <a:rPr lang="en-US" dirty="0"/>
              <a:t>A face recognition used for verifying a person and identifying him or her with a video or picture from a source.</a:t>
            </a:r>
          </a:p>
          <a:p>
            <a:r>
              <a:rPr lang="en-US" dirty="0"/>
              <a:t>One way from a face and an image database are the preferred facial features. </a:t>
            </a:r>
          </a:p>
          <a:p>
            <a:r>
              <a:rPr lang="en-US" dirty="0"/>
              <a:t>It is generally compared to biometrics like fingerprints and eye reconnaissance systems, and is used in security systems, thumb recognition systems.</a:t>
            </a:r>
          </a:p>
          <a:p>
            <a:r>
              <a:rPr lang="en-US" dirty="0"/>
              <a:t>Face detection and picture or video recognition is a popular subject of research on biometrics. Face recognition in a real-time setting has an exciting area and a rapidly growing challenge. </a:t>
            </a:r>
          </a:p>
        </p:txBody>
      </p:sp>
    </p:spTree>
    <p:extLst>
      <p:ext uri="{BB962C8B-B14F-4D97-AF65-F5344CB8AC3E}">
        <p14:creationId xmlns:p14="http://schemas.microsoft.com/office/powerpoint/2010/main" val="2204103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5F638-31FC-4CAD-A6DC-74DF4A1A857C}"/>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Literature Review</a:t>
            </a:r>
          </a:p>
        </p:txBody>
      </p:sp>
      <p:sp>
        <p:nvSpPr>
          <p:cNvPr id="3" name="Content Placeholder 2">
            <a:extLst>
              <a:ext uri="{FF2B5EF4-FFF2-40B4-BE49-F238E27FC236}">
                <a16:creationId xmlns:a16="http://schemas.microsoft.com/office/drawing/2014/main" id="{AB644D0C-41EB-430E-BC86-B274AE8DBB32}"/>
              </a:ext>
            </a:extLst>
          </p:cNvPr>
          <p:cNvSpPr>
            <a:spLocks noGrp="1"/>
          </p:cNvSpPr>
          <p:nvPr>
            <p:ph idx="1"/>
          </p:nvPr>
        </p:nvSpPr>
        <p:spPr>
          <a:xfrm>
            <a:off x="838200" y="1825625"/>
            <a:ext cx="11077280" cy="2680388"/>
          </a:xfrm>
        </p:spPr>
        <p:txBody>
          <a:bodyPr>
            <a:normAutofit/>
          </a:bodyPr>
          <a:lstStyle/>
          <a:p>
            <a:r>
              <a:rPr lang="en-US" sz="2400" dirty="0"/>
              <a:t>Face recognition involves three basic steps which include face detection, face recognition, and face extraction. Any system needs to encapsulate the image and then manage as well as record the vital features to determine the location of the face[2]. </a:t>
            </a:r>
          </a:p>
          <a:p>
            <a:r>
              <a:rPr lang="en-US" sz="2400" dirty="0"/>
              <a:t>Face recognition takes an image from a video or a camera as input and outputs the identified image topic. Facial features may include regions in the face, variations in the face structure, face cuts and angles that have been formatted and styled.</a:t>
            </a:r>
          </a:p>
          <a:p>
            <a:r>
              <a:rPr lang="en-US" sz="2400" dirty="0"/>
              <a:t> Face extraction includes grabbing of the features from camera. </a:t>
            </a:r>
          </a:p>
        </p:txBody>
      </p:sp>
      <p:pic>
        <p:nvPicPr>
          <p:cNvPr id="12" name="Picture 11">
            <a:extLst>
              <a:ext uri="{FF2B5EF4-FFF2-40B4-BE49-F238E27FC236}">
                <a16:creationId xmlns:a16="http://schemas.microsoft.com/office/drawing/2014/main" id="{F087B3E7-9712-4D07-93EB-FDE21EB1A4FD}"/>
              </a:ext>
            </a:extLst>
          </p:cNvPr>
          <p:cNvPicPr>
            <a:picLocks noChangeAspect="1"/>
          </p:cNvPicPr>
          <p:nvPr/>
        </p:nvPicPr>
        <p:blipFill>
          <a:blip r:embed="rId2"/>
          <a:stretch>
            <a:fillRect/>
          </a:stretch>
        </p:blipFill>
        <p:spPr>
          <a:xfrm>
            <a:off x="1554086" y="4921470"/>
            <a:ext cx="9083827" cy="1012024"/>
          </a:xfrm>
          <a:prstGeom prst="rect">
            <a:avLst/>
          </a:prstGeom>
        </p:spPr>
      </p:pic>
      <p:sp>
        <p:nvSpPr>
          <p:cNvPr id="13" name="TextBox 12">
            <a:extLst>
              <a:ext uri="{FF2B5EF4-FFF2-40B4-BE49-F238E27FC236}">
                <a16:creationId xmlns:a16="http://schemas.microsoft.com/office/drawing/2014/main" id="{1C1F6B80-8DFE-4D37-A81D-F6A927A52EF8}"/>
              </a:ext>
            </a:extLst>
          </p:cNvPr>
          <p:cNvSpPr txBox="1"/>
          <p:nvPr/>
        </p:nvSpPr>
        <p:spPr>
          <a:xfrm>
            <a:off x="4345757" y="6165962"/>
            <a:ext cx="3113609" cy="369332"/>
          </a:xfrm>
          <a:prstGeom prst="rect">
            <a:avLst/>
          </a:prstGeom>
          <a:noFill/>
        </p:spPr>
        <p:txBody>
          <a:bodyPr wrap="none" rtlCol="0">
            <a:spAutoFit/>
          </a:bodyPr>
          <a:lstStyle/>
          <a:p>
            <a:r>
              <a:rPr lang="en-US" dirty="0"/>
              <a:t>Fig : A Face Recognition System</a:t>
            </a:r>
          </a:p>
        </p:txBody>
      </p:sp>
    </p:spTree>
    <p:extLst>
      <p:ext uri="{BB962C8B-B14F-4D97-AF65-F5344CB8AC3E}">
        <p14:creationId xmlns:p14="http://schemas.microsoft.com/office/powerpoint/2010/main" val="2019633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B7DA6-F97C-46C4-8C57-729836534771}"/>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Objectives</a:t>
            </a:r>
          </a:p>
        </p:txBody>
      </p:sp>
      <p:sp>
        <p:nvSpPr>
          <p:cNvPr id="3" name="Content Placeholder 2">
            <a:extLst>
              <a:ext uri="{FF2B5EF4-FFF2-40B4-BE49-F238E27FC236}">
                <a16:creationId xmlns:a16="http://schemas.microsoft.com/office/drawing/2014/main" id="{617C9B0C-7023-4290-8592-1E6F15746CB1}"/>
              </a:ext>
            </a:extLst>
          </p:cNvPr>
          <p:cNvSpPr>
            <a:spLocks noGrp="1"/>
          </p:cNvSpPr>
          <p:nvPr>
            <p:ph idx="1"/>
          </p:nvPr>
        </p:nvSpPr>
        <p:spPr>
          <a:xfrm>
            <a:off x="838200" y="2230978"/>
            <a:ext cx="10515600" cy="2868923"/>
          </a:xfrm>
        </p:spPr>
        <p:txBody>
          <a:bodyPr/>
          <a:lstStyle/>
          <a:p>
            <a:r>
              <a:rPr lang="en-US" dirty="0">
                <a:latin typeface="Arial" panose="020B0604020202020204" pitchFamily="34" charset="0"/>
                <a:cs typeface="Arial" panose="020B0604020202020204" pitchFamily="34" charset="0"/>
              </a:rPr>
              <a:t>To detect face’s </a:t>
            </a:r>
          </a:p>
          <a:p>
            <a:r>
              <a:rPr lang="en-US" dirty="0">
                <a:latin typeface="Arial" panose="020B0604020202020204" pitchFamily="34" charset="0"/>
                <a:cs typeface="Arial" panose="020B0604020202020204" pitchFamily="34" charset="0"/>
              </a:rPr>
              <a:t>To get accurate face recognition</a:t>
            </a:r>
          </a:p>
          <a:p>
            <a:r>
              <a:rPr lang="en-US" dirty="0">
                <a:latin typeface="Arial" panose="020B0604020202020204" pitchFamily="34" charset="0"/>
                <a:cs typeface="Arial" panose="020B0604020202020204" pitchFamily="34" charset="0"/>
              </a:rPr>
              <a:t>To recognize face’s in real time</a:t>
            </a:r>
          </a:p>
        </p:txBody>
      </p:sp>
    </p:spTree>
    <p:extLst>
      <p:ext uri="{BB962C8B-B14F-4D97-AF65-F5344CB8AC3E}">
        <p14:creationId xmlns:p14="http://schemas.microsoft.com/office/powerpoint/2010/main" val="2533904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2EE15-3A87-4243-82C8-E401470FEC97}"/>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Methodology</a:t>
            </a:r>
          </a:p>
        </p:txBody>
      </p:sp>
      <p:sp>
        <p:nvSpPr>
          <p:cNvPr id="3" name="Content Placeholder 2">
            <a:extLst>
              <a:ext uri="{FF2B5EF4-FFF2-40B4-BE49-F238E27FC236}">
                <a16:creationId xmlns:a16="http://schemas.microsoft.com/office/drawing/2014/main" id="{AC9F6084-FDD9-488B-8AEE-19DEE721AD69}"/>
              </a:ext>
            </a:extLst>
          </p:cNvPr>
          <p:cNvSpPr>
            <a:spLocks noGrp="1"/>
          </p:cNvSpPr>
          <p:nvPr>
            <p:ph idx="1"/>
          </p:nvPr>
        </p:nvSpPr>
        <p:spPr>
          <a:xfrm>
            <a:off x="838200" y="2174417"/>
            <a:ext cx="5996233" cy="2897204"/>
          </a:xfrm>
        </p:spPr>
        <p:txBody>
          <a:bodyPr>
            <a:normAutofit/>
          </a:bodyPr>
          <a:lstStyle/>
          <a:p>
            <a:pPr marL="0" indent="0">
              <a:buNone/>
            </a:pPr>
            <a:r>
              <a:rPr lang="en-US" dirty="0"/>
              <a:t>The process is divided into the following steps</a:t>
            </a:r>
          </a:p>
          <a:p>
            <a:r>
              <a:rPr lang="en-US" dirty="0"/>
              <a:t>Face detection</a:t>
            </a:r>
          </a:p>
          <a:p>
            <a:r>
              <a:rPr lang="en-US" dirty="0"/>
              <a:t>Feature extraction</a:t>
            </a:r>
          </a:p>
          <a:p>
            <a:r>
              <a:rPr lang="en-US" dirty="0"/>
              <a:t>Classification</a:t>
            </a:r>
          </a:p>
        </p:txBody>
      </p:sp>
      <p:pic>
        <p:nvPicPr>
          <p:cNvPr id="10" name="Picture 9" descr="A close up of a map&#10;&#10;Description automatically generated">
            <a:extLst>
              <a:ext uri="{FF2B5EF4-FFF2-40B4-BE49-F238E27FC236}">
                <a16:creationId xmlns:a16="http://schemas.microsoft.com/office/drawing/2014/main" id="{A0DC8924-7CD5-4C9F-BA7A-E043C5D04AF2}"/>
              </a:ext>
            </a:extLst>
          </p:cNvPr>
          <p:cNvPicPr>
            <a:picLocks noChangeAspect="1"/>
          </p:cNvPicPr>
          <p:nvPr/>
        </p:nvPicPr>
        <p:blipFill rotWithShape="1">
          <a:blip r:embed="rId2">
            <a:extLst>
              <a:ext uri="{28A0092B-C50C-407E-A947-70E740481C1C}">
                <a14:useLocalDpi xmlns:a14="http://schemas.microsoft.com/office/drawing/2010/main" val="0"/>
              </a:ext>
            </a:extLst>
          </a:blip>
          <a:srcRect l="6376"/>
          <a:stretch/>
        </p:blipFill>
        <p:spPr>
          <a:xfrm>
            <a:off x="4091233" y="2863850"/>
            <a:ext cx="7580034" cy="3629025"/>
          </a:xfrm>
          <a:prstGeom prst="rect">
            <a:avLst/>
          </a:prstGeom>
        </p:spPr>
      </p:pic>
    </p:spTree>
    <p:extLst>
      <p:ext uri="{BB962C8B-B14F-4D97-AF65-F5344CB8AC3E}">
        <p14:creationId xmlns:p14="http://schemas.microsoft.com/office/powerpoint/2010/main" val="619261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2EE15-3A87-4243-82C8-E401470FEC97}"/>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Methodology Cont.</a:t>
            </a:r>
          </a:p>
        </p:txBody>
      </p:sp>
      <p:sp>
        <p:nvSpPr>
          <p:cNvPr id="3" name="Content Placeholder 2">
            <a:extLst>
              <a:ext uri="{FF2B5EF4-FFF2-40B4-BE49-F238E27FC236}">
                <a16:creationId xmlns:a16="http://schemas.microsoft.com/office/drawing/2014/main" id="{AC9F6084-FDD9-488B-8AEE-19DEE721AD69}"/>
              </a:ext>
            </a:extLst>
          </p:cNvPr>
          <p:cNvSpPr>
            <a:spLocks noGrp="1"/>
          </p:cNvSpPr>
          <p:nvPr>
            <p:ph idx="1"/>
          </p:nvPr>
        </p:nvSpPr>
        <p:spPr>
          <a:xfrm>
            <a:off x="838200" y="1690688"/>
            <a:ext cx="5609734" cy="4802187"/>
          </a:xfrm>
        </p:spPr>
        <p:txBody>
          <a:bodyPr>
            <a:normAutofit fontScale="85000" lnSpcReduction="20000"/>
          </a:bodyPr>
          <a:lstStyle/>
          <a:p>
            <a:pPr marL="0" indent="0">
              <a:buNone/>
            </a:pPr>
            <a:r>
              <a:rPr lang="en-US" sz="3300" b="1" dirty="0">
                <a:latin typeface="Arial" panose="020B0604020202020204" pitchFamily="34" charset="0"/>
                <a:cs typeface="Arial" panose="020B0604020202020204" pitchFamily="34" charset="0"/>
              </a:rPr>
              <a:t>Haar cascade classifier</a:t>
            </a:r>
            <a:endParaRPr lang="en-US" sz="3300" b="1" dirty="0"/>
          </a:p>
          <a:p>
            <a:r>
              <a:rPr lang="en-US" dirty="0"/>
              <a:t>A haar cascade is defined as: a sequence of "square shaped" functions which together form a family of wavelets or a base. </a:t>
            </a:r>
          </a:p>
          <a:p>
            <a:r>
              <a:rPr lang="en-US" dirty="0"/>
              <a:t>This is then used to detect objects Using "integral image“ principles in order to compute "features" identified by the haar cascades.</a:t>
            </a:r>
          </a:p>
          <a:p>
            <a:r>
              <a:rPr lang="en-US" dirty="0"/>
              <a:t>The cascade is measured by 1.25 and different sized faces are re-iterated in order to find it. </a:t>
            </a:r>
          </a:p>
          <a:p>
            <a:r>
              <a:rPr lang="en-US" dirty="0"/>
              <a:t>Large amount of computing power and time consumed by Running an image on cascade</a:t>
            </a:r>
          </a:p>
          <a:p>
            <a:endParaRPr lang="en-US" dirty="0"/>
          </a:p>
        </p:txBody>
      </p:sp>
      <p:pic>
        <p:nvPicPr>
          <p:cNvPr id="5" name="Picture 4" descr="A close up of a logo&#10;&#10;Description automatically generated">
            <a:extLst>
              <a:ext uri="{FF2B5EF4-FFF2-40B4-BE49-F238E27FC236}">
                <a16:creationId xmlns:a16="http://schemas.microsoft.com/office/drawing/2014/main" id="{BFA56722-A56A-4E66-9565-D19E319ABF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25005" y="609593"/>
            <a:ext cx="3820243" cy="2819407"/>
          </a:xfrm>
          <a:prstGeom prst="rect">
            <a:avLst/>
          </a:prstGeom>
        </p:spPr>
      </p:pic>
      <p:sp>
        <p:nvSpPr>
          <p:cNvPr id="6" name="Rectangle 5">
            <a:extLst>
              <a:ext uri="{FF2B5EF4-FFF2-40B4-BE49-F238E27FC236}">
                <a16:creationId xmlns:a16="http://schemas.microsoft.com/office/drawing/2014/main" id="{094A2BEC-8041-48BD-AE92-7DE3691531EF}"/>
              </a:ext>
            </a:extLst>
          </p:cNvPr>
          <p:cNvSpPr/>
          <p:nvPr/>
        </p:nvSpPr>
        <p:spPr>
          <a:xfrm>
            <a:off x="8735126" y="2997678"/>
            <a:ext cx="2462021" cy="369332"/>
          </a:xfrm>
          <a:prstGeom prst="rect">
            <a:avLst/>
          </a:prstGeom>
        </p:spPr>
        <p:txBody>
          <a:bodyPr wrap="none">
            <a:spAutoFit/>
          </a:bodyPr>
          <a:lstStyle/>
          <a:p>
            <a:r>
              <a:rPr lang="en-US" dirty="0"/>
              <a:t>Fig 1-Extraction features</a:t>
            </a:r>
          </a:p>
        </p:txBody>
      </p:sp>
      <p:pic>
        <p:nvPicPr>
          <p:cNvPr id="7" name="Picture 6" descr="A picture containing room&#10;&#10;Description automatically generated">
            <a:extLst>
              <a:ext uri="{FF2B5EF4-FFF2-40B4-BE49-F238E27FC236}">
                <a16:creationId xmlns:a16="http://schemas.microsoft.com/office/drawing/2014/main" id="{1727F837-E83B-456D-B0C2-67B5C063BB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7866" y="3860322"/>
            <a:ext cx="4159957" cy="2528357"/>
          </a:xfrm>
          <a:prstGeom prst="rect">
            <a:avLst/>
          </a:prstGeom>
        </p:spPr>
      </p:pic>
      <p:sp>
        <p:nvSpPr>
          <p:cNvPr id="8" name="Rectangle 7">
            <a:extLst>
              <a:ext uri="{FF2B5EF4-FFF2-40B4-BE49-F238E27FC236}">
                <a16:creationId xmlns:a16="http://schemas.microsoft.com/office/drawing/2014/main" id="{21F99AA0-6D11-4CF1-B758-34EEFAB9499A}"/>
              </a:ext>
            </a:extLst>
          </p:cNvPr>
          <p:cNvSpPr/>
          <p:nvPr/>
        </p:nvSpPr>
        <p:spPr>
          <a:xfrm>
            <a:off x="7707342" y="6308158"/>
            <a:ext cx="3339184" cy="369332"/>
          </a:xfrm>
          <a:prstGeom prst="rect">
            <a:avLst/>
          </a:prstGeom>
        </p:spPr>
        <p:txBody>
          <a:bodyPr wrap="none">
            <a:spAutoFit/>
          </a:bodyPr>
          <a:lstStyle/>
          <a:p>
            <a:r>
              <a:rPr lang="en-US" dirty="0"/>
              <a:t> Fig2-Haar cascade classifier view </a:t>
            </a:r>
          </a:p>
        </p:txBody>
      </p:sp>
    </p:spTree>
    <p:extLst>
      <p:ext uri="{BB962C8B-B14F-4D97-AF65-F5344CB8AC3E}">
        <p14:creationId xmlns:p14="http://schemas.microsoft.com/office/powerpoint/2010/main" val="1985048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2EE15-3A87-4243-82C8-E401470FEC97}"/>
              </a:ext>
            </a:extLst>
          </p:cNvPr>
          <p:cNvSpPr>
            <a:spLocks noGrp="1"/>
          </p:cNvSpPr>
          <p:nvPr>
            <p:ph type="title"/>
          </p:nvPr>
        </p:nvSpPr>
        <p:spPr>
          <a:xfrm>
            <a:off x="611957" y="120028"/>
            <a:ext cx="10515600" cy="1325563"/>
          </a:xfrm>
        </p:spPr>
        <p:txBody>
          <a:bodyPr/>
          <a:lstStyle/>
          <a:p>
            <a:r>
              <a:rPr lang="en-US" dirty="0">
                <a:latin typeface="Arial" panose="020B0604020202020204" pitchFamily="34" charset="0"/>
                <a:cs typeface="Arial" panose="020B0604020202020204" pitchFamily="34" charset="0"/>
              </a:rPr>
              <a:t>Methodology Cont.</a:t>
            </a:r>
          </a:p>
        </p:txBody>
      </p:sp>
      <p:pic>
        <p:nvPicPr>
          <p:cNvPr id="13" name="Content Placeholder 12" descr="A screenshot of a cell phone&#10;&#10;Description automatically generated">
            <a:extLst>
              <a:ext uri="{FF2B5EF4-FFF2-40B4-BE49-F238E27FC236}">
                <a16:creationId xmlns:a16="http://schemas.microsoft.com/office/drawing/2014/main" id="{0D06DD9B-96B9-4CF6-9895-8D78A6AEE0A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00" y="1109441"/>
            <a:ext cx="10086679" cy="5813445"/>
          </a:xfrm>
        </p:spPr>
      </p:pic>
    </p:spTree>
    <p:extLst>
      <p:ext uri="{BB962C8B-B14F-4D97-AF65-F5344CB8AC3E}">
        <p14:creationId xmlns:p14="http://schemas.microsoft.com/office/powerpoint/2010/main" val="24601414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9298E-BBF4-4C20-8E25-CB76CBDEEDFE}"/>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Result</a:t>
            </a:r>
          </a:p>
        </p:txBody>
      </p:sp>
      <p:pic>
        <p:nvPicPr>
          <p:cNvPr id="9" name="Content Placeholder 8" descr="A screenshot of a cell phone&#10;&#10;Description automatically generated">
            <a:extLst>
              <a:ext uri="{FF2B5EF4-FFF2-40B4-BE49-F238E27FC236}">
                <a16:creationId xmlns:a16="http://schemas.microsoft.com/office/drawing/2014/main" id="{9233E8F9-15E0-4E6D-81E1-FEE708AB8D9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7365" r="15139" b="39641"/>
          <a:stretch/>
        </p:blipFill>
        <p:spPr>
          <a:xfrm>
            <a:off x="4977354" y="150220"/>
            <a:ext cx="6498996" cy="3046989"/>
          </a:xfrm>
        </p:spPr>
      </p:pic>
      <p:sp>
        <p:nvSpPr>
          <p:cNvPr id="13" name="TextBox 12">
            <a:extLst>
              <a:ext uri="{FF2B5EF4-FFF2-40B4-BE49-F238E27FC236}">
                <a16:creationId xmlns:a16="http://schemas.microsoft.com/office/drawing/2014/main" id="{E6E61604-04B2-4B9D-B7F3-ACB94963ACA1}"/>
              </a:ext>
            </a:extLst>
          </p:cNvPr>
          <p:cNvSpPr txBox="1"/>
          <p:nvPr/>
        </p:nvSpPr>
        <p:spPr>
          <a:xfrm>
            <a:off x="570795" y="2274838"/>
            <a:ext cx="5483258" cy="3416320"/>
          </a:xfrm>
          <a:prstGeom prst="rect">
            <a:avLst/>
          </a:prstGeom>
          <a:noFill/>
        </p:spPr>
        <p:txBody>
          <a:bodyPr wrap="square" rtlCol="0">
            <a:spAutoFit/>
          </a:bodyPr>
          <a:lstStyle/>
          <a:p>
            <a:pPr marL="285750" indent="-285750">
              <a:buFont typeface="Arial" panose="020B0604020202020204" pitchFamily="34" charset="0"/>
              <a:buChar char="•"/>
            </a:pPr>
            <a:r>
              <a:rPr lang="en-US" sz="2400" b="1" dirty="0">
                <a:latin typeface="Arial" panose="020B0604020202020204" pitchFamily="34" charset="0"/>
                <a:cs typeface="Arial" panose="020B0604020202020204" pitchFamily="34" charset="0"/>
              </a:rPr>
              <a:t>Face Detection</a:t>
            </a:r>
          </a:p>
          <a:p>
            <a:pPr marL="742950" lvl="1" indent="-285750">
              <a:buFont typeface="Arial" panose="020B0604020202020204" pitchFamily="34" charset="0"/>
              <a:buChar char="•"/>
            </a:pPr>
            <a:r>
              <a:rPr lang="en-US" sz="2400" dirty="0" err="1">
                <a:latin typeface="Arial" panose="020B0604020202020204" pitchFamily="34" charset="0"/>
                <a:cs typeface="Arial" panose="020B0604020202020204" pitchFamily="34" charset="0"/>
              </a:rPr>
              <a:t>Haar</a:t>
            </a:r>
            <a:r>
              <a:rPr lang="en-US" sz="2400" dirty="0">
                <a:latin typeface="Arial" panose="020B0604020202020204" pitchFamily="34" charset="0"/>
                <a:cs typeface="Arial" panose="020B0604020202020204" pitchFamily="34" charset="0"/>
              </a:rPr>
              <a:t> Cascade</a:t>
            </a:r>
          </a:p>
          <a:p>
            <a:pPr marL="742950" lvl="1"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Frontalface.xml</a:t>
            </a:r>
          </a:p>
          <a:p>
            <a:pPr lvl="1"/>
            <a:endParaRPr lang="en-US" sz="2400" dirty="0">
              <a:latin typeface="Arial" panose="020B0604020202020204" pitchFamily="34" charset="0"/>
              <a:cs typeface="Arial" panose="020B0604020202020204" pitchFamily="34" charset="0"/>
            </a:endParaRPr>
          </a:p>
          <a:p>
            <a:pPr lvl="1"/>
            <a:endParaRPr lang="en-US" sz="2400" dirty="0">
              <a:latin typeface="Arial" panose="020B0604020202020204" pitchFamily="34" charset="0"/>
              <a:cs typeface="Arial" panose="020B0604020202020204" pitchFamily="34" charset="0"/>
            </a:endParaRPr>
          </a:p>
          <a:p>
            <a:pPr lvl="1"/>
            <a:endParaRPr lang="en-US" sz="24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b="1" dirty="0">
                <a:latin typeface="Arial" panose="020B0604020202020204" pitchFamily="34" charset="0"/>
                <a:cs typeface="Arial" panose="020B0604020202020204" pitchFamily="34" charset="0"/>
              </a:rPr>
              <a:t>Generating dataset</a:t>
            </a:r>
          </a:p>
          <a:p>
            <a:pPr marL="742950" lvl="1"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Dataset in specific directory</a:t>
            </a:r>
          </a:p>
          <a:p>
            <a:pPr marL="742950" lvl="1"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Dataset with label</a:t>
            </a:r>
          </a:p>
        </p:txBody>
      </p:sp>
      <p:pic>
        <p:nvPicPr>
          <p:cNvPr id="17" name="Picture 16">
            <a:extLst>
              <a:ext uri="{FF2B5EF4-FFF2-40B4-BE49-F238E27FC236}">
                <a16:creationId xmlns:a16="http://schemas.microsoft.com/office/drawing/2014/main" id="{CFE407F2-08E3-40A6-BDEE-C02763DA7835}"/>
              </a:ext>
            </a:extLst>
          </p:cNvPr>
          <p:cNvPicPr>
            <a:picLocks noChangeAspect="1"/>
          </p:cNvPicPr>
          <p:nvPr/>
        </p:nvPicPr>
        <p:blipFill>
          <a:blip r:embed="rId3"/>
          <a:stretch>
            <a:fillRect/>
          </a:stretch>
        </p:blipFill>
        <p:spPr>
          <a:xfrm>
            <a:off x="5631586" y="4604478"/>
            <a:ext cx="6267231" cy="2103302"/>
          </a:xfrm>
          <a:prstGeom prst="rect">
            <a:avLst/>
          </a:prstGeom>
        </p:spPr>
      </p:pic>
      <p:sp>
        <p:nvSpPr>
          <p:cNvPr id="18" name="TextBox 17">
            <a:extLst>
              <a:ext uri="{FF2B5EF4-FFF2-40B4-BE49-F238E27FC236}">
                <a16:creationId xmlns:a16="http://schemas.microsoft.com/office/drawing/2014/main" id="{FE63EB48-4EB2-47BB-93E7-99911AF616D6}"/>
              </a:ext>
            </a:extLst>
          </p:cNvPr>
          <p:cNvSpPr txBox="1"/>
          <p:nvPr/>
        </p:nvSpPr>
        <p:spPr>
          <a:xfrm>
            <a:off x="7903398" y="4068803"/>
            <a:ext cx="1331134" cy="523220"/>
          </a:xfrm>
          <a:prstGeom prst="rect">
            <a:avLst/>
          </a:prstGeom>
          <a:noFill/>
        </p:spPr>
        <p:txBody>
          <a:bodyPr wrap="none" rtlCol="0">
            <a:spAutoFit/>
          </a:bodyPr>
          <a:lstStyle/>
          <a:p>
            <a:r>
              <a:rPr lang="en-US" sz="2800" b="1" dirty="0"/>
              <a:t>Dataset</a:t>
            </a:r>
          </a:p>
        </p:txBody>
      </p:sp>
      <p:cxnSp>
        <p:nvCxnSpPr>
          <p:cNvPr id="20" name="Straight Arrow Connector 19">
            <a:extLst>
              <a:ext uri="{FF2B5EF4-FFF2-40B4-BE49-F238E27FC236}">
                <a16:creationId xmlns:a16="http://schemas.microsoft.com/office/drawing/2014/main" id="{7B332DAD-6098-4541-A997-BBA099148448}"/>
              </a:ext>
            </a:extLst>
          </p:cNvPr>
          <p:cNvCxnSpPr>
            <a:cxnSpLocks/>
          </p:cNvCxnSpPr>
          <p:nvPr/>
        </p:nvCxnSpPr>
        <p:spPr>
          <a:xfrm>
            <a:off x="8568965" y="3120272"/>
            <a:ext cx="0" cy="936076"/>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01009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1937</TotalTime>
  <Words>774</Words>
  <Application>Microsoft Office PowerPoint</Application>
  <PresentationFormat>Widescreen</PresentationFormat>
  <Paragraphs>87</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Real Time Face Detection and Recognition in OpenCV with Python</vt:lpstr>
      <vt:lpstr>Content</vt:lpstr>
      <vt:lpstr>Introduction</vt:lpstr>
      <vt:lpstr>Literature Review</vt:lpstr>
      <vt:lpstr>Objectives</vt:lpstr>
      <vt:lpstr>Methodology</vt:lpstr>
      <vt:lpstr>Methodology Cont.</vt:lpstr>
      <vt:lpstr>Methodology Cont.</vt:lpstr>
      <vt:lpstr>Result</vt:lpstr>
      <vt:lpstr>Result Cont.</vt:lpstr>
      <vt:lpstr>APPLICATIONS</vt:lpstr>
      <vt:lpstr>Conclusion</vt:lpstr>
      <vt:lpstr>Future work</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Mohammed Golam Sarwer RAKIB</dc:creator>
  <cp:lastModifiedBy>Mohammed Golam Sarwer RAKIB</cp:lastModifiedBy>
  <cp:revision>31</cp:revision>
  <dcterms:created xsi:type="dcterms:W3CDTF">2020-06-22T07:29:04Z</dcterms:created>
  <dcterms:modified xsi:type="dcterms:W3CDTF">2020-06-26T10:21:16Z</dcterms:modified>
</cp:coreProperties>
</file>

<file path=docProps/thumbnail.jpeg>
</file>